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74" r:id="rId6"/>
    <p:sldId id="276" r:id="rId7"/>
    <p:sldId id="265" r:id="rId8"/>
    <p:sldId id="266" r:id="rId9"/>
    <p:sldId id="267" r:id="rId10"/>
    <p:sldId id="268" r:id="rId11"/>
    <p:sldId id="271" r:id="rId12"/>
    <p:sldId id="272" r:id="rId13"/>
    <p:sldId id="261" r:id="rId14"/>
    <p:sldId id="262" r:id="rId15"/>
    <p:sldId id="263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/>
          <p:cNvSpPr>
            <a:spLocks noGrp="1"/>
          </p:cNvSpPr>
          <p:nvPr>
            <p:ph type="title"/>
          </p:nvPr>
        </p:nvSpPr>
        <p:spPr>
          <a:xfrm>
            <a:off x="1587500" y="477078"/>
            <a:ext cx="8073335" cy="1986722"/>
          </a:xfrm>
        </p:spPr>
        <p:txBody>
          <a:bodyPr>
            <a:normAutofit fontScale="90000"/>
          </a:bodyPr>
          <a:lstStyle/>
          <a:p>
            <a:r>
              <a:rPr lang="lt-LT" sz="5300" dirty="0"/>
              <a:t>Kelmės „Kražantės“ p</a:t>
            </a:r>
            <a:r>
              <a:rPr lang="en-US" sz="5300" dirty="0" err="1"/>
              <a:t>rogimnazijos</a:t>
            </a:r>
            <a:r>
              <a:rPr lang="en-US" sz="5300" dirty="0"/>
              <a:t> </a:t>
            </a:r>
            <a:r>
              <a:rPr lang="en-US" sz="5300" dirty="0" err="1"/>
              <a:t>veiklos</a:t>
            </a:r>
            <a:r>
              <a:rPr lang="en-US" sz="5300" dirty="0"/>
              <a:t> </a:t>
            </a:r>
            <a:r>
              <a:rPr lang="en-US" sz="5300" dirty="0" err="1"/>
              <a:t>kokyb</a:t>
            </a:r>
            <a:r>
              <a:rPr lang="lt-LT" sz="5300" dirty="0"/>
              <a:t>ė</a:t>
            </a:r>
            <a:r>
              <a:rPr lang="en-US" sz="5300" dirty="0"/>
              <a:t>s </a:t>
            </a:r>
            <a:r>
              <a:rPr lang="lt-LT" sz="5300" dirty="0"/>
              <a:t>įsivertinimas </a:t>
            </a:r>
            <a:r>
              <a:rPr lang="lt-LT" sz="5300"/>
              <a:t>(</a:t>
            </a:r>
            <a:r>
              <a:rPr lang="lt-LT" sz="5300" smtClean="0"/>
              <a:t>2021</a:t>
            </a:r>
            <a:r>
              <a:rPr lang="en-US" sz="5300" smtClean="0"/>
              <a:t> </a:t>
            </a:r>
            <a:r>
              <a:rPr lang="lt-LT" sz="5300" dirty="0"/>
              <a:t>m.)</a:t>
            </a:r>
            <a:r>
              <a:rPr lang="lt-LT" sz="4000" dirty="0"/>
              <a:t/>
            </a:r>
            <a:br>
              <a:rPr lang="lt-LT" sz="4000" dirty="0"/>
            </a:br>
            <a:r>
              <a:rPr lang="lt-LT" sz="4000" dirty="0"/>
              <a:t/>
            </a:r>
            <a:br>
              <a:rPr lang="lt-LT" sz="4000" dirty="0"/>
            </a:br>
            <a:r>
              <a:rPr lang="lt-LT" sz="4000" dirty="0"/>
              <a:t/>
            </a:r>
            <a:br>
              <a:rPr lang="lt-LT" sz="4000" dirty="0"/>
            </a:br>
            <a:r>
              <a:rPr lang="lt-LT" dirty="0"/>
              <a:t>Vertinimo sritis – Ugdymas(is) ir mokinių patirtys</a:t>
            </a:r>
            <a:br>
              <a:rPr lang="lt-LT" dirty="0"/>
            </a:b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lt-LT" dirty="0"/>
              <a:t>rodiklis –  </a:t>
            </a:r>
            <a:r>
              <a:rPr lang="en-US" b="1" dirty="0">
                <a:solidFill>
                  <a:srgbClr val="002060"/>
                </a:solidFill>
              </a:rPr>
              <a:t>2</a:t>
            </a:r>
            <a:r>
              <a:rPr lang="lt-LT" b="1" dirty="0">
                <a:solidFill>
                  <a:srgbClr val="002060"/>
                </a:solidFill>
              </a:rPr>
              <a:t>.</a:t>
            </a:r>
            <a:r>
              <a:rPr lang="en-US" b="1" dirty="0">
                <a:solidFill>
                  <a:srgbClr val="002060"/>
                </a:solidFill>
              </a:rPr>
              <a:t>2.</a:t>
            </a:r>
            <a:r>
              <a:rPr lang="lt-LT" b="1" dirty="0">
                <a:solidFill>
                  <a:srgbClr val="002060"/>
                </a:solidFill>
              </a:rPr>
              <a:t>2. </a:t>
            </a:r>
            <a:r>
              <a:rPr lang="lt-LT" b="1" dirty="0" err="1">
                <a:solidFill>
                  <a:srgbClr val="002060"/>
                </a:solidFill>
              </a:rPr>
              <a:t>Ugdymo(si</a:t>
            </a:r>
            <a:r>
              <a:rPr lang="lt-LT" b="1" dirty="0">
                <a:solidFill>
                  <a:srgbClr val="002060"/>
                </a:solidFill>
              </a:rPr>
              <a:t>) organizavimas</a:t>
            </a:r>
            <a:br>
              <a:rPr lang="lt-LT" b="1" dirty="0">
                <a:solidFill>
                  <a:srgbClr val="002060"/>
                </a:solidFill>
              </a:rPr>
            </a:br>
            <a:r>
              <a:rPr lang="lt-LT" sz="4000" b="1" dirty="0"/>
              <a:t/>
            </a:r>
            <a:br>
              <a:rPr lang="lt-LT" sz="4000" b="1" dirty="0"/>
            </a:br>
            <a:r>
              <a:rPr lang="lt-LT" sz="4000" b="1" dirty="0"/>
              <a:t/>
            </a:r>
            <a:br>
              <a:rPr lang="lt-LT" sz="4000" b="1" dirty="0"/>
            </a:br>
            <a:endParaRPr lang="lt-LT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3D60B2-31A8-4157-8B1C-0CDBAED37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200" y="477078"/>
            <a:ext cx="1754719" cy="270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57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5 žemiausios vertės</a:t>
            </a:r>
            <a:br>
              <a:rPr lang="lt-LT" b="1" dirty="0"/>
            </a:br>
            <a:r>
              <a:rPr lang="lt-LT" sz="2800" b="1" dirty="0"/>
              <a:t>Mokinių apklausa</a:t>
            </a:r>
            <a:endParaRPr lang="lt-L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634" y="2016409"/>
            <a:ext cx="8978348" cy="42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35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5 aukščiausios vertės</a:t>
            </a:r>
            <a:br>
              <a:rPr lang="lt-LT" b="1" dirty="0"/>
            </a:br>
            <a:r>
              <a:rPr lang="lt-LT" b="1" dirty="0"/>
              <a:t> </a:t>
            </a:r>
            <a:r>
              <a:rPr lang="lt-LT" sz="2800" b="1" dirty="0"/>
              <a:t>Tėvų apklausa</a:t>
            </a:r>
            <a:endParaRPr lang="lt-L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722" y="2116127"/>
            <a:ext cx="9444851" cy="405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750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5 žemiausios vertės</a:t>
            </a:r>
            <a:br>
              <a:rPr lang="lt-LT" b="1" dirty="0"/>
            </a:br>
            <a:r>
              <a:rPr lang="lt-LT" sz="2800" b="1" dirty="0"/>
              <a:t>Tėvų apklausa</a:t>
            </a:r>
            <a:endParaRPr lang="lt-L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400" y="2378765"/>
            <a:ext cx="9056400" cy="3793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3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Privalumai</a:t>
            </a:r>
            <a:endParaRPr lang="lt-LT" dirty="0"/>
          </a:p>
        </p:txBody>
      </p:sp>
      <p:sp>
        <p:nvSpPr>
          <p:cNvPr id="8" name="TextBox 7"/>
          <p:cNvSpPr txBox="1"/>
          <p:nvPr/>
        </p:nvSpPr>
        <p:spPr>
          <a:xfrm>
            <a:off x="1790700" y="1428750"/>
            <a:ext cx="10160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lt-LT" sz="2400" dirty="0"/>
              <a:t> </a:t>
            </a:r>
            <a:r>
              <a:rPr lang="lt-LT" sz="3200" dirty="0"/>
              <a:t>Analizuojant apklausos duomenis, paaiškėjo, kad pamokoje mokiniai skatinami klausti, tyrinėti, ieškoti, bandyti, pritaikyti, analizuoti, spręsti problemas, kurti (</a:t>
            </a:r>
            <a:r>
              <a:rPr lang="en-US" sz="3200" dirty="0"/>
              <a:t>m</a:t>
            </a:r>
            <a:r>
              <a:rPr lang="lt-LT" sz="3200" dirty="0" err="1"/>
              <a:t>okytojų</a:t>
            </a:r>
            <a:r>
              <a:rPr lang="lt-LT" sz="3200" dirty="0"/>
              <a:t> 100 </a:t>
            </a:r>
            <a:r>
              <a:rPr lang="en-US" sz="3200" dirty="0"/>
              <a:t>%, </a:t>
            </a:r>
            <a:r>
              <a:rPr lang="lt-LT" sz="3200" dirty="0"/>
              <a:t>mokinių 90 </a:t>
            </a:r>
            <a:r>
              <a:rPr lang="en-US" sz="3200" dirty="0"/>
              <a:t>%, t</a:t>
            </a:r>
            <a:r>
              <a:rPr lang="lt-LT" sz="3200" dirty="0" err="1"/>
              <a:t>ėvų</a:t>
            </a:r>
            <a:r>
              <a:rPr lang="lt-LT" sz="3200" dirty="0"/>
              <a:t> 88 </a:t>
            </a:r>
            <a:r>
              <a:rPr lang="en-US" sz="3200" dirty="0"/>
              <a:t>%).</a:t>
            </a:r>
          </a:p>
          <a:p>
            <a:pPr marL="342900" indent="-342900" algn="just">
              <a:buAutoNum type="arabicPeriod"/>
            </a:pPr>
            <a:r>
              <a:rPr lang="lt-LT" sz="3200" dirty="0"/>
              <a:t> </a:t>
            </a:r>
            <a:r>
              <a:rPr lang="en-US" sz="3200" dirty="0"/>
              <a:t>96 % </a:t>
            </a:r>
            <a:r>
              <a:rPr lang="lt-LT" sz="3200" dirty="0"/>
              <a:t>mokytojų, 95 </a:t>
            </a:r>
            <a:r>
              <a:rPr lang="en-US" sz="3200" dirty="0"/>
              <a:t>% </a:t>
            </a:r>
            <a:r>
              <a:rPr lang="lt-LT" sz="3200" dirty="0"/>
              <a:t>mokinių ir 78 </a:t>
            </a:r>
            <a:r>
              <a:rPr lang="en-US" sz="3200" dirty="0"/>
              <a:t>% </a:t>
            </a:r>
            <a:r>
              <a:rPr lang="lt-LT" sz="3200" dirty="0"/>
              <a:t>tėvų teigia, kad pamokose naudojami įvairūs mokymo metodai, atsižvelgiant į mokinių amžių, patirtį, poreikius, gebėjimus.</a:t>
            </a:r>
          </a:p>
          <a:p>
            <a:pPr marL="342900" indent="-342900" algn="just">
              <a:buAutoNum type="arabicPeriod"/>
            </a:pPr>
            <a:r>
              <a:rPr lang="lt-LT" sz="3200" dirty="0"/>
              <a:t> 100 </a:t>
            </a:r>
            <a:r>
              <a:rPr lang="en-US" sz="3200" dirty="0"/>
              <a:t>% </a:t>
            </a:r>
            <a:r>
              <a:rPr lang="lt-LT" sz="3200" dirty="0"/>
              <a:t>mokytojų, 85 </a:t>
            </a:r>
            <a:r>
              <a:rPr lang="en-US" sz="3200" dirty="0"/>
              <a:t>% </a:t>
            </a:r>
            <a:r>
              <a:rPr lang="lt-LT" sz="3200" dirty="0"/>
              <a:t>mokinių ir 75 </a:t>
            </a:r>
            <a:r>
              <a:rPr lang="en-US" sz="3200" dirty="0"/>
              <a:t>% </a:t>
            </a:r>
            <a:r>
              <a:rPr lang="lt-LT" sz="3200" dirty="0"/>
              <a:t>tėvų teigia, kad pamokos tempas tinkamas.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62444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1"/>
          <p:cNvSpPr txBox="1">
            <a:spLocks/>
          </p:cNvSpPr>
          <p:nvPr/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/>
              <a:t>Trūkumai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11299" y="1765300"/>
            <a:ext cx="970003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lt-LT" sz="4400" dirty="0"/>
              <a:t> 76 </a:t>
            </a:r>
            <a:r>
              <a:rPr lang="en-US" sz="4400" dirty="0"/>
              <a:t>% </a:t>
            </a:r>
            <a:r>
              <a:rPr lang="lt-LT" sz="4400" dirty="0"/>
              <a:t>mokytojų, tik 58 </a:t>
            </a:r>
            <a:r>
              <a:rPr lang="en-US" sz="4400" dirty="0"/>
              <a:t>% </a:t>
            </a:r>
            <a:r>
              <a:rPr lang="en-US" sz="4400" dirty="0" err="1"/>
              <a:t>mokini</a:t>
            </a:r>
            <a:r>
              <a:rPr lang="lt-LT" sz="4400" dirty="0"/>
              <a:t>ų</a:t>
            </a:r>
            <a:r>
              <a:rPr lang="en-US" sz="4400" dirty="0"/>
              <a:t> </a:t>
            </a:r>
            <a:r>
              <a:rPr lang="en-US" sz="4400" dirty="0" err="1"/>
              <a:t>ir</a:t>
            </a:r>
            <a:r>
              <a:rPr lang="en-US" sz="4400" dirty="0"/>
              <a:t> 59 %</a:t>
            </a:r>
            <a:r>
              <a:rPr lang="lt-LT" sz="4400" dirty="0"/>
              <a:t> tėvų nurodo, jog mokiniai turi galimybes pasirinkti užduočių atlikimo būdus.</a:t>
            </a:r>
          </a:p>
          <a:p>
            <a:pPr marL="457200" indent="-457200" algn="just">
              <a:buAutoNum type="arabicPeriod"/>
            </a:pPr>
            <a:r>
              <a:rPr lang="lt-LT" sz="4400" dirty="0"/>
              <a:t> 83 </a:t>
            </a:r>
            <a:r>
              <a:rPr lang="en-US" sz="4400" dirty="0"/>
              <a:t>% </a:t>
            </a:r>
            <a:r>
              <a:rPr lang="lt-LT" sz="4400" dirty="0"/>
              <a:t>mokinių teigia, kad jiems skiriamos vienodos namų darbų užduotys.</a:t>
            </a:r>
            <a:r>
              <a:rPr lang="en-US" sz="4400" dirty="0"/>
              <a:t> </a:t>
            </a:r>
            <a:endParaRPr lang="lt-LT" sz="4400" dirty="0"/>
          </a:p>
          <a:p>
            <a:pPr marL="342900" indent="-342900" algn="just">
              <a:buAutoNum type="arabicPeriod"/>
            </a:pPr>
            <a:endParaRPr lang="lt-LT" sz="3600" dirty="0"/>
          </a:p>
          <a:p>
            <a:pPr algn="just"/>
            <a:r>
              <a:rPr lang="lt-LT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106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1615661" y="1331292"/>
            <a:ext cx="9906000" cy="4703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Vertinimo lygis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Veiklos rodiklis </a:t>
            </a:r>
            <a:r>
              <a:rPr lang="lt-LT" sz="5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2.2.2. </a:t>
            </a:r>
            <a:r>
              <a:rPr lang="lt-LT" sz="5400" dirty="0">
                <a:solidFill>
                  <a:srgbClr val="002060"/>
                </a:solidFill>
              </a:rPr>
              <a:t>Ugdymo(si) </a:t>
            </a:r>
            <a:r>
              <a:rPr lang="lt-LT" sz="5400" b="1" dirty="0">
                <a:solidFill>
                  <a:srgbClr val="002060"/>
                </a:solidFill>
              </a:rPr>
              <a:t>organizavimas</a:t>
            </a:r>
            <a:r>
              <a:rPr lang="lt-LT" sz="5400" b="1" dirty="0"/>
              <a:t> </a:t>
            </a:r>
            <a:r>
              <a:rPr lang="lt-LT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atitinka </a:t>
            </a:r>
            <a:r>
              <a:rPr lang="lt-LT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lt-LT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vertinimo lygį.</a:t>
            </a:r>
            <a:endParaRPr lang="lt-LT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927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3118309" y="818634"/>
            <a:ext cx="71178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6000" b="1" dirty="0"/>
              <a:t>Rekomendacijos</a:t>
            </a:r>
            <a:endParaRPr lang="lt-LT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457739" y="2374900"/>
            <a:ext cx="935603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lt-LT" sz="3200" dirty="0"/>
              <a:t>Pamokų metu, jei mokiniai nori, suteikti galimybę užduotis atlikti žodžiu arba raštu, taip pat leisti pasirinkti, kiek užduočių atlikti pagal kiekvieno mokinio gebėjimus.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lt-LT" sz="3200" dirty="0"/>
              <a:t>Diferencijuoti namų darbų užduotis atsižvelgiant į mokinių gebėjimus.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lt-LT" sz="3200" dirty="0"/>
              <a:t>Vykdyti daugiau integruotų veiklų netradicinėse </a:t>
            </a:r>
            <a:r>
              <a:rPr lang="lt-LT" sz="3200"/>
              <a:t>aplinkose.</a:t>
            </a:r>
            <a:endParaRPr lang="lt-LT" sz="3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lt-LT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lt-LT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lt-L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B0F1F5-1E66-44A8-9A89-C67B6C5E7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321" y="372357"/>
            <a:ext cx="1238562" cy="190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15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55749" y="88900"/>
            <a:ext cx="9601200" cy="635000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Detalusis rodiklio aprašymas</a:t>
            </a:r>
            <a:endParaRPr lang="lt-LT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653719"/>
              </p:ext>
            </p:extLst>
          </p:nvPr>
        </p:nvGraphicFramePr>
        <p:xfrm>
          <a:off x="703384" y="635000"/>
          <a:ext cx="10828216" cy="5523015"/>
        </p:xfrm>
        <a:graphic>
          <a:graphicData uri="http://schemas.openxmlformats.org/drawingml/2006/table">
            <a:tbl>
              <a:tblPr firstRow="1" firstCol="1" bandRow="1"/>
              <a:tblGrid>
                <a:gridCol w="8170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Mokyklos</a:t>
                      </a:r>
                      <a:r>
                        <a:rPr lang="lt-LT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pasiekimai ir pažanga</a:t>
                      </a:r>
                      <a:endParaRPr lang="lt-L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3" marR="33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Įrodymai, šaltiniai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3" marR="33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Diferencijavimas,</a:t>
                      </a:r>
                      <a:r>
                        <a:rPr lang="lt-LT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individualizavimas, suasmeninimas, įvairovė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b="1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en-US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mokytojų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lanuodami pamoką atsižvelgia į progimnazijos veiklos tikslus ir uždavinius.</a:t>
                      </a:r>
                      <a:endParaRPr lang="lt-LT" sz="1800" b="1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en-US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1800" b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ų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pamokoje mokinius skatina klausti, tyrinėti, ieškoti, bandyti, pritaikyti, analizuoti, spręsti problemas, kurti.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mokytojų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amokų turinį planuoja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atsižvelgdami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į klasės mokinių pažangumą,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anaudoja įvairius mokymo metodus, atsižvelgdami į mokinių amžių, patirtį, poreikius, gebėjimus.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mokytojų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arenka tinkamą pamokos tempą,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skiria užduotis, kurių metu mokiniai bendradarbiauja tarpusavyje. </a:t>
                      </a:r>
                      <a:endParaRPr lang="lt-LT" sz="1800" b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80</a:t>
                      </a:r>
                      <a:r>
                        <a:rPr lang="en-US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mokytojų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arengia papildomas užduotis skirtingų gebėjimų mokiniams,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rganizuoja mokymą(si) atsižvelgdami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į mokinių mokymosi stilius.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mokytojų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rganizuoja pamokas įvairiuose kontekstuose (erdvėse).</a:t>
                      </a:r>
                      <a:endParaRPr lang="lt-LT" sz="1800" b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6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6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mokytojų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leidžia mokiniams pasirinkti užduočių atlikimo būdus,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iferencijuoja užduotis, kurias reikia atlikti namuose.</a:t>
                      </a:r>
                      <a:endParaRPr lang="lt-LT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lt-LT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6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6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mokytojų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okomąją medžiagą sieja su kitais mokomaisiais dalykais, organizuoja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integruotas pamokas, pamokose taiko patyriminį ugdymą.</a:t>
                      </a:r>
                      <a:endParaRPr lang="lt-L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3" marR="33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IQES klausimynas</a:t>
                      </a:r>
                      <a:r>
                        <a:rPr lang="lt-LT" sz="180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mokytojams.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IQES klausimynas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mokiniams.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IQES klausimynas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tėvams.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473" marR="33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72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71600" y="445477"/>
            <a:ext cx="9601200" cy="726831"/>
          </a:xfrm>
        </p:spPr>
        <p:txBody>
          <a:bodyPr>
            <a:normAutofit fontScale="90000"/>
          </a:bodyPr>
          <a:lstStyle/>
          <a:p>
            <a:r>
              <a:rPr lang="lt-LT" altLang="lt-LT" b="1" dirty="0">
                <a:solidFill>
                  <a:srgbClr val="7F7F7F"/>
                </a:solidFill>
                <a:latin typeface="Verdana" panose="020B060403050404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Esamos veiklos būklė</a:t>
            </a:r>
            <a:br>
              <a:rPr lang="lt-LT" altLang="lt-LT" b="1" dirty="0">
                <a:solidFill>
                  <a:srgbClr val="7F7F7F"/>
                </a:solidFill>
                <a:latin typeface="Verdana" panose="020B060403050404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368373"/>
              </p:ext>
            </p:extLst>
          </p:nvPr>
        </p:nvGraphicFramePr>
        <p:xfrm>
          <a:off x="1079500" y="1080341"/>
          <a:ext cx="10617200" cy="5678268"/>
        </p:xfrm>
        <a:graphic>
          <a:graphicData uri="http://schemas.openxmlformats.org/drawingml/2006/table">
            <a:tbl>
              <a:tblPr/>
              <a:tblGrid>
                <a:gridCol w="7588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4142">
                <a:tc gridSpan="2">
                  <a:txBody>
                    <a:bodyPr/>
                    <a:lstStyle>
                      <a:lvl1pPr marL="469900" indent="-469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lt-LT" alt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Rezultatyvumas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12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20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</a:t>
                      </a:r>
                      <a:r>
                        <a:rPr lang="lt-LT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ų ko gero sutinka arba visiškai sutinka, kad </a:t>
                      </a: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pamokoje mokinius skatina klausti, tyrinėti, ieškoti, bandyti, pritaikyti, analizuoti, spręsti problemas, kurti. </a:t>
                      </a:r>
                      <a:r>
                        <a:rPr lang="lt-LT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en-US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20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mokinių ir </a:t>
                      </a:r>
                      <a:r>
                        <a:rPr lang="lt-LT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r>
                        <a:rPr lang="en-US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20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tėvų mano, kad </a:t>
                      </a:r>
                      <a:r>
                        <a:rPr lang="lt-LT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okytojas pamokoje skatina klausti, tyrinėti, ieškoti, bandyti, pritaikyti, analizuoti, spręsti problemas, kurti.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2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20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mokytojų ko gero sutinka arba visiškai sutinka, kad </a:t>
                      </a:r>
                      <a:r>
                        <a:rPr lang="lt-LT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arenka tinkamą pamokos tempą.</a:t>
                      </a:r>
                      <a:r>
                        <a:rPr lang="lt-LT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r>
                        <a:rPr lang="en-US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20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mokinių teigia, kad </a:t>
                      </a:r>
                      <a:r>
                        <a:rPr lang="lt-LT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amokos tempas jiems tinkamas</a:t>
                      </a:r>
                      <a:r>
                        <a:rPr lang="lt-LT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ir </a:t>
                      </a:r>
                      <a:r>
                        <a:rPr lang="lt-LT" sz="2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20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tėvų  sutinka, kad</a:t>
                      </a: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mokytojai  vaikui  parenka tinkamą mokymosi  tempą pamokoje.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r>
                        <a:rPr lang="en-US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mokytojų ko gero sutinka arba visiškai sutinka , kad </a:t>
                      </a:r>
                      <a:r>
                        <a:rPr lang="lt-LT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amokų turinį planuoja</a:t>
                      </a:r>
                      <a:r>
                        <a:rPr lang="lt-LT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atsižvelgdami</a:t>
                      </a:r>
                      <a:r>
                        <a:rPr lang="lt-LT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į klasės mokinių pažangumą. </a:t>
                      </a:r>
                      <a:r>
                        <a:rPr lang="lt-LT" sz="2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20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mokinių ir </a:t>
                      </a:r>
                      <a:r>
                        <a:rPr lang="lt-LT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r>
                        <a:rPr lang="en-US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tėvų mano, kad </a:t>
                      </a:r>
                      <a:r>
                        <a:rPr lang="lt-LT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amokoje mokiniai gali pasirinkti užduotis pagal savo gebėjimus (kiek ir kokias).</a:t>
                      </a:r>
                      <a:endParaRPr lang="lt-LT" sz="2000" b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IQES klausimynas</a:t>
                      </a:r>
                      <a:r>
                        <a:rPr lang="lt-LT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mokytojams.</a:t>
                      </a:r>
                    </a:p>
                    <a:p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Iš viso pakviestų dalyvių skaičius: 	25 	</a:t>
                      </a:r>
                    </a:p>
                    <a:p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Visiškai atsakyti klausimynai 	25 	</a:t>
                      </a:r>
                    </a:p>
                    <a:p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Grįžusių klausimynų kvota 	100,0% 	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IQES</a:t>
                      </a:r>
                      <a:r>
                        <a:rPr lang="lt-LT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klausimynas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lt-LT" altLang="lt-LT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mokiniams.</a:t>
                      </a:r>
                    </a:p>
                    <a:p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Iš viso pakviestų dalyvių skaičius: 	170 	</a:t>
                      </a:r>
                    </a:p>
                    <a:p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Visiškai atsakyti klausimynai 	140 	</a:t>
                      </a:r>
                    </a:p>
                    <a:p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Grįžusių klausimynų kvota 	82,4%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83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71600" y="445477"/>
            <a:ext cx="9601200" cy="726831"/>
          </a:xfrm>
        </p:spPr>
        <p:txBody>
          <a:bodyPr>
            <a:normAutofit fontScale="90000"/>
          </a:bodyPr>
          <a:lstStyle/>
          <a:p>
            <a:r>
              <a:rPr lang="lt-LT" altLang="lt-LT" b="1" dirty="0">
                <a:solidFill>
                  <a:srgbClr val="7F7F7F"/>
                </a:solidFill>
                <a:latin typeface="Verdana" panose="020B060403050404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Esamos veiklos būklė</a:t>
            </a:r>
            <a:br>
              <a:rPr lang="lt-LT" altLang="lt-LT" b="1" dirty="0">
                <a:solidFill>
                  <a:srgbClr val="7F7F7F"/>
                </a:solidFill>
                <a:latin typeface="Verdana" panose="020B060403050404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857554"/>
              </p:ext>
            </p:extLst>
          </p:nvPr>
        </p:nvGraphicFramePr>
        <p:xfrm>
          <a:off x="1079500" y="1080341"/>
          <a:ext cx="10617200" cy="6842079"/>
        </p:xfrm>
        <a:graphic>
          <a:graphicData uri="http://schemas.openxmlformats.org/drawingml/2006/table">
            <a:tbl>
              <a:tblPr/>
              <a:tblGrid>
                <a:gridCol w="7588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4733">
                <a:tc gridSpan="2">
                  <a:txBody>
                    <a:bodyPr/>
                    <a:lstStyle>
                      <a:lvl1pPr marL="469900" indent="-469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lt-LT" alt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Rezultatyvumas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85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mokytojų teigia, kad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anaudoja įvairius mokymo metodus, atsižvelgdami į mokinių amžių, patirtį, poreikius, gebėjimus.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mokinių mano, kad mokytojas  pamokoje taiko įvairius </a:t>
                      </a:r>
                      <a:r>
                        <a:rPr lang="lt-LT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mokymo(si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metodus, būdus (žodžiu, raštu ir kitaip),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tėvų mano, kad mokytojai atsižvelgia į jų vaiko amžių, patirtį, poreikius, gebėjimus, naudodami pamokoje įvairius mokymo metodus.</a:t>
                      </a:r>
                      <a:endParaRPr lang="lt-LT" sz="1800" b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mokytojų teigia, kad 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okomąją medžiagą sieja su kitais mokomaisiais dalykais.</a:t>
                      </a:r>
                      <a:r>
                        <a:rPr lang="lt-LT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mokinių ir tėvų mano, kad mokytojai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okomąją medžiagą sieja su kitais mokomaisiais dalykais.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mokytojų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eidžiu mokiniams pasirinkti užduočių atlikimo būdus.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mokinių ir </a:t>
                      </a:r>
                      <a:r>
                        <a:rPr lang="lt-LT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tėvų mano, kad mokytojai leidžia pasirinkti užduočių atlikimo būdus.</a:t>
                      </a:r>
                      <a:endParaRPr lang="lt-L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mokytojų 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rganizuoja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pamokas įvairiuose kontekstuose (erdvėse).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mokinių ir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r>
                        <a:rPr lang="en-US" sz="18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tėvų sako, kad pamokos vyksta kitose vietose (bibliotekoje, gamtoje, muziejuje ir kitur).</a:t>
                      </a:r>
                      <a:endParaRPr lang="lt-LT" sz="1800" b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b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lt-L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b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b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lt-L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IQES klausimynas</a:t>
                      </a:r>
                      <a:r>
                        <a:rPr lang="lt-LT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tėvams.</a:t>
                      </a:r>
                    </a:p>
                    <a:p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Iš viso pakviestų dalyvių skaičius: 	170 	</a:t>
                      </a:r>
                    </a:p>
                    <a:p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Visiškai atsakyti klausimynai 	105 	</a:t>
                      </a:r>
                    </a:p>
                    <a:p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Grįžusių klausimynų kvota 	61,8% 	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53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71600" y="445477"/>
            <a:ext cx="9601200" cy="726831"/>
          </a:xfrm>
        </p:spPr>
        <p:txBody>
          <a:bodyPr>
            <a:normAutofit fontScale="90000"/>
          </a:bodyPr>
          <a:lstStyle/>
          <a:p>
            <a:r>
              <a:rPr lang="lt-LT" altLang="lt-LT" b="1" dirty="0">
                <a:solidFill>
                  <a:srgbClr val="7F7F7F"/>
                </a:solidFill>
                <a:latin typeface="Verdana" panose="020B060403050404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Esamos veiklos būklė</a:t>
            </a:r>
            <a:br>
              <a:rPr lang="lt-LT" altLang="lt-LT" b="1" dirty="0">
                <a:solidFill>
                  <a:srgbClr val="7F7F7F"/>
                </a:solidFill>
                <a:latin typeface="Verdana" panose="020B060403050404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13217"/>
              </p:ext>
            </p:extLst>
          </p:nvPr>
        </p:nvGraphicFramePr>
        <p:xfrm>
          <a:off x="1079500" y="1080341"/>
          <a:ext cx="10617200" cy="5769102"/>
        </p:xfrm>
        <a:graphic>
          <a:graphicData uri="http://schemas.openxmlformats.org/drawingml/2006/table">
            <a:tbl>
              <a:tblPr/>
              <a:tblGrid>
                <a:gridCol w="7588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843">
                <a:tc gridSpan="2">
                  <a:txBody>
                    <a:bodyPr/>
                    <a:lstStyle>
                      <a:lvl1pPr marL="469900" indent="-469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lt-LT" alt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Rezultatyvumas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081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ų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rganizuodami </a:t>
                      </a:r>
                      <a:r>
                        <a:rPr lang="lt-LT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mokymą(si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atsižvelgia į mokinių mokymosi stilius.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mokinių ir 67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tėvų pažymi, kad mokytojas  žino, kokiu būdu mokinys išmoksta geriausiai ir greičiausiai.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mokytojų ko gero sutinka arba visiškai sutinka, kad organizuoja integruotas pamokas.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mokinių ir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tėvų teigia, kad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mokymosi krūvis mažėja, kai pamoką veda kelių dalykų mokytojai.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lt-LT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87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mokytojų d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iferencijuoja užduotis, kurias reikia atlikti namuose.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mokinių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teigia, kad m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okytojas skiria visiems mokiniams vienodas namų darbų užduotis.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tėvų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sutinka, kad m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okytojai, skirdami namų darbus, atsižvelgia į jų vaikų gebėjimus.</a:t>
                      </a:r>
                    </a:p>
                    <a:p>
                      <a:pPr algn="just"/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mokytojų p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lanuodami pamoką atsižvelgia į progimnazijos veiklos tikslus ir uždavinius.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mokinių ir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tėvų m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ano, kad vaikas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žino, ką pamokoje jis turi išmokti.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mokytojų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pamokas skiria užduotis, kurių metu mokiniai bendradarbiauja tarpusavyje.</a:t>
                      </a:r>
                      <a:r>
                        <a:rPr lang="lt-LT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mokinių</a:t>
                      </a:r>
                      <a:r>
                        <a:rPr lang="lt-LT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ir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86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tėvų sutinka, kad p</a:t>
                      </a:r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amokoje mokiniai gali atlikti užduotis su suolo draugu, poroje su kitais klasės draugais, grupėse.</a:t>
                      </a:r>
                      <a:endParaRPr lang="lt-L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lt-L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lt-LT" altLang="lt-L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???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18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71600" y="445477"/>
            <a:ext cx="9601200" cy="726831"/>
          </a:xfrm>
        </p:spPr>
        <p:txBody>
          <a:bodyPr>
            <a:normAutofit fontScale="90000"/>
          </a:bodyPr>
          <a:lstStyle/>
          <a:p>
            <a:r>
              <a:rPr lang="lt-LT" altLang="lt-LT" b="1" dirty="0">
                <a:solidFill>
                  <a:srgbClr val="7F7F7F"/>
                </a:solidFill>
                <a:latin typeface="Verdana" panose="020B060403050404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Esamos veiklos būklė</a:t>
            </a:r>
            <a:br>
              <a:rPr lang="lt-LT" altLang="lt-LT" b="1" dirty="0">
                <a:solidFill>
                  <a:srgbClr val="7F7F7F"/>
                </a:solidFill>
                <a:latin typeface="Verdana" panose="020B060403050404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834320"/>
              </p:ext>
            </p:extLst>
          </p:nvPr>
        </p:nvGraphicFramePr>
        <p:xfrm>
          <a:off x="1079500" y="1080342"/>
          <a:ext cx="10617200" cy="5784850"/>
        </p:xfrm>
        <a:graphic>
          <a:graphicData uri="http://schemas.openxmlformats.org/drawingml/2006/table">
            <a:tbl>
              <a:tblPr/>
              <a:tblGrid>
                <a:gridCol w="7588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2824">
                <a:tc gridSpan="2">
                  <a:txBody>
                    <a:bodyPr/>
                    <a:lstStyle>
                      <a:lvl1pPr marL="469900" indent="-469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lt-LT" alt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Rezultatyvumas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lt-LT" altLang="lt-L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909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2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mokytojų p</a:t>
                      </a:r>
                      <a:r>
                        <a:rPr lang="lt-LT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arengia papildomas užduotis skirtingų gebėjimų mokiniams.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lt-LT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mokinių mano, kad p</a:t>
                      </a:r>
                      <a:r>
                        <a:rPr lang="lt-LT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amokoje, jei reikia, gali gauti papildomų užduočių,</a:t>
                      </a:r>
                      <a:r>
                        <a:rPr lang="lt-LT" sz="2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tėvų sutinka, kad m</a:t>
                      </a:r>
                      <a:r>
                        <a:rPr lang="lt-LT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okytojai  parengia papildomas užduotis pagal jų</a:t>
                      </a:r>
                      <a:r>
                        <a:rPr lang="lt-LT" sz="2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vaiko gebėjimus.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mokytojų p</a:t>
                      </a:r>
                      <a:r>
                        <a:rPr lang="lt-LT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amokose taiko patyriminį ugdymą.</a:t>
                      </a:r>
                      <a:r>
                        <a:rPr lang="lt-LT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 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lt-LT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mokinių ir tėvų sutinka, kad p</a:t>
                      </a:r>
                      <a:r>
                        <a:rPr lang="lt-LT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amokose mokytojai mokomąją medžiagą sieja su praktine veikla ir kasdieniu gyvenimu.</a:t>
                      </a:r>
                      <a:r>
                        <a:rPr lang="lt-LT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endParaRPr lang="lt-LT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lt-L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lt-LT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03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 </a:t>
            </a:r>
            <a:r>
              <a:rPr lang="lt-LT" b="1" dirty="0"/>
              <a:t>5 aukščiausios vertės</a:t>
            </a:r>
            <a:br>
              <a:rPr lang="lt-LT" b="1" dirty="0"/>
            </a:br>
            <a:r>
              <a:rPr lang="lt-LT" b="1" dirty="0"/>
              <a:t> </a:t>
            </a:r>
            <a:r>
              <a:rPr lang="lt-LT" sz="2800" b="1" dirty="0"/>
              <a:t>Mokytojų apklausa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007" y="2372139"/>
            <a:ext cx="8205024" cy="348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30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5 žemiausios vertės</a:t>
            </a:r>
            <a:br>
              <a:rPr lang="lt-LT" b="1" dirty="0"/>
            </a:br>
            <a:r>
              <a:rPr lang="lt-LT" sz="2800" b="1" dirty="0"/>
              <a:t>Mokytojų apklausa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602" y="2013248"/>
            <a:ext cx="9207249" cy="437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7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 </a:t>
            </a:r>
            <a:r>
              <a:rPr lang="lt-LT" b="1" dirty="0"/>
              <a:t>5 aukščiausios vertės</a:t>
            </a:r>
            <a:br>
              <a:rPr lang="lt-LT" b="1" dirty="0"/>
            </a:br>
            <a:r>
              <a:rPr lang="lt-LT" b="1" dirty="0"/>
              <a:t> </a:t>
            </a:r>
            <a:r>
              <a:rPr lang="lt-LT" sz="2800" b="1" dirty="0"/>
              <a:t>Mokinių apklausa</a:t>
            </a:r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530" y="2171700"/>
            <a:ext cx="8998226" cy="415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3672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TM10001105[[fn=Apkarpymas]]</Template>
  <TotalTime>625</TotalTime>
  <Words>939</Words>
  <Application>Microsoft Office PowerPoint</Application>
  <PresentationFormat>Plačiaekranė</PresentationFormat>
  <Paragraphs>105</Paragraphs>
  <Slides>16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24" baseType="lpstr">
      <vt:lpstr>Arial</vt:lpstr>
      <vt:lpstr>Batang</vt:lpstr>
      <vt:lpstr>Calibri</vt:lpstr>
      <vt:lpstr>Franklin Gothic Book</vt:lpstr>
      <vt:lpstr>Times New Roman</vt:lpstr>
      <vt:lpstr>Verdana</vt:lpstr>
      <vt:lpstr>Wingdings</vt:lpstr>
      <vt:lpstr>Crop</vt:lpstr>
      <vt:lpstr>Kelmės „Kražantės“ progimnazijos veiklos kokybės įsivertinimas (2021 m.)   Vertinimo sritis – Ugdymas(is) ir mokinių patirtys Veiklos rodiklis –  2.2.2. Ugdymo(si) organizavimas   </vt:lpstr>
      <vt:lpstr>Detalusis rodiklio aprašymas</vt:lpstr>
      <vt:lpstr>Esamos veiklos būklė </vt:lpstr>
      <vt:lpstr>Esamos veiklos būklė </vt:lpstr>
      <vt:lpstr>Esamos veiklos būklė </vt:lpstr>
      <vt:lpstr>Esamos veiklos būklė </vt:lpstr>
      <vt:lpstr> 5 aukščiausios vertės  Mokytojų apklausa</vt:lpstr>
      <vt:lpstr>5 žemiausios vertės Mokytojų apklausa</vt:lpstr>
      <vt:lpstr> 5 aukščiausios vertės  Mokinių apklausa</vt:lpstr>
      <vt:lpstr>5 žemiausios vertės Mokinių apklausa</vt:lpstr>
      <vt:lpstr>5 aukščiausios vertės  Tėvų apklausa</vt:lpstr>
      <vt:lpstr>5 žemiausios vertės Tėvų apklausa</vt:lpstr>
      <vt:lpstr>Privalumai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Progimnazijos veiklos kokybės įsivertinimas (2019 m.)  Vertinimo sritis:  Ugdymas(is) ir mokinių patirtys Veiklos rodiklis:  2.2.1.Mokymosi lūkesčiai ir mokinių skatinimas</dc:title>
  <dc:creator>Hilda Laima Markulė</dc:creator>
  <cp:lastModifiedBy>Vartotojas</cp:lastModifiedBy>
  <cp:revision>56</cp:revision>
  <dcterms:created xsi:type="dcterms:W3CDTF">2019-06-07T11:13:10Z</dcterms:created>
  <dcterms:modified xsi:type="dcterms:W3CDTF">2021-09-01T07:52:38Z</dcterms:modified>
</cp:coreProperties>
</file>