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7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  <p:sldId id="272" r:id="rId17"/>
    <p:sldId id="273" r:id="rId18"/>
    <p:sldId id="268" r:id="rId19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0.74</c:v>
                </c:pt>
                <c:pt idx="1">
                  <c:v>0.53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31856"/>
        <c:axId val="467634576"/>
      </c:barChart>
      <c:catAx>
        <c:axId val="46763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34576"/>
        <c:crosses val="autoZero"/>
        <c:auto val="1"/>
        <c:lblAlgn val="ctr"/>
        <c:lblOffset val="100"/>
        <c:noMultiLvlLbl val="0"/>
      </c:catAx>
      <c:valAx>
        <c:axId val="4676345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31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0.62</c:v>
                </c:pt>
                <c:pt idx="1">
                  <c:v>0.91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19261664"/>
        <c:axId val="419271456"/>
      </c:barChart>
      <c:catAx>
        <c:axId val="419261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19271456"/>
        <c:crosses val="autoZero"/>
        <c:auto val="1"/>
        <c:lblAlgn val="ctr"/>
        <c:lblOffset val="100"/>
        <c:noMultiLvlLbl val="0"/>
      </c:catAx>
      <c:valAx>
        <c:axId val="4192714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9261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-0.10144927536231889"/>
                  <c:y val="1.16745699828420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1B-4262-B86A-D5397F3105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0.81</c:v>
                </c:pt>
                <c:pt idx="1">
                  <c:v>0.79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9136"/>
        <c:axId val="467619344"/>
      </c:barChart>
      <c:catAx>
        <c:axId val="467629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19344"/>
        <c:crosses val="autoZero"/>
        <c:auto val="1"/>
        <c:lblAlgn val="ctr"/>
        <c:lblOffset val="100"/>
        <c:noMultiLvlLbl val="0"/>
      </c:catAx>
      <c:valAx>
        <c:axId val="46761934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0.8</c:v>
                </c:pt>
                <c:pt idx="1">
                  <c:v>0.64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0432"/>
        <c:axId val="467624240"/>
      </c:barChart>
      <c:catAx>
        <c:axId val="4676204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4240"/>
        <c:crosses val="autoZero"/>
        <c:auto val="1"/>
        <c:lblAlgn val="ctr"/>
        <c:lblOffset val="100"/>
        <c:noMultiLvlLbl val="0"/>
      </c:catAx>
      <c:valAx>
        <c:axId val="467624240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0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0.71</c:v>
                </c:pt>
                <c:pt idx="1">
                  <c:v>0.61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0976"/>
        <c:axId val="467625328"/>
      </c:barChart>
      <c:catAx>
        <c:axId val="46762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5328"/>
        <c:crosses val="autoZero"/>
        <c:auto val="1"/>
        <c:lblAlgn val="ctr"/>
        <c:lblOffset val="100"/>
        <c:noMultiLvlLbl val="0"/>
      </c:catAx>
      <c:valAx>
        <c:axId val="4676253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0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0.73</c:v>
                </c:pt>
                <c:pt idx="1">
                  <c:v>0.54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1520"/>
        <c:axId val="467622064"/>
      </c:barChart>
      <c:catAx>
        <c:axId val="46762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2064"/>
        <c:crosses val="autoZero"/>
        <c:auto val="1"/>
        <c:lblAlgn val="ctr"/>
        <c:lblOffset val="100"/>
        <c:noMultiLvlLbl val="0"/>
      </c:catAx>
      <c:valAx>
        <c:axId val="46762206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1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0.68</c:v>
                </c:pt>
                <c:pt idx="1">
                  <c:v>0.7</c:v>
                </c:pt>
                <c:pt idx="2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3152"/>
        <c:axId val="467623696"/>
      </c:barChart>
      <c:catAx>
        <c:axId val="467623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3696"/>
        <c:crosses val="autoZero"/>
        <c:auto val="1"/>
        <c:lblAlgn val="ctr"/>
        <c:lblOffset val="100"/>
        <c:noMultiLvlLbl val="0"/>
      </c:catAx>
      <c:valAx>
        <c:axId val="4676236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0.66</c:v>
                </c:pt>
                <c:pt idx="1">
                  <c:v>0.59</c:v>
                </c:pt>
                <c:pt idx="2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5872"/>
        <c:axId val="467626416"/>
      </c:barChart>
      <c:catAx>
        <c:axId val="46762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6416"/>
        <c:crosses val="autoZero"/>
        <c:auto val="1"/>
        <c:lblAlgn val="ctr"/>
        <c:lblOffset val="100"/>
        <c:noMultiLvlLbl val="0"/>
      </c:catAx>
      <c:valAx>
        <c:axId val="46762641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5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0.68</c:v>
                </c:pt>
                <c:pt idx="1">
                  <c:v>0.62</c:v>
                </c:pt>
                <c:pt idx="2">
                  <c:v>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6960"/>
        <c:axId val="467627504"/>
      </c:barChart>
      <c:catAx>
        <c:axId val="467626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7504"/>
        <c:crosses val="autoZero"/>
        <c:auto val="1"/>
        <c:lblAlgn val="ctr"/>
        <c:lblOffset val="100"/>
        <c:noMultiLvlLbl val="0"/>
      </c:catAx>
      <c:valAx>
        <c:axId val="4676275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1 seka</c:v>
                </c:pt>
              </c:strCache>
            </c:strRef>
          </c:tx>
          <c:spPr>
            <a:pattFill prst="pct80">
              <a:fgClr>
                <a:srgbClr val="92D050"/>
              </a:fgClr>
              <a:bgClr>
                <a:schemeClr val="bg1"/>
              </a:bgClr>
            </a:patt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Lapas1!$B$2:$B$4</c:f>
              <c:numCache>
                <c:formatCode>0%</c:formatCode>
                <c:ptCount val="3"/>
                <c:pt idx="0">
                  <c:v>0.42</c:v>
                </c:pt>
                <c:pt idx="1">
                  <c:v>0.51</c:v>
                </c:pt>
                <c:pt idx="2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5D-4A69-BEAA-2ADD3A62AE8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Stulpelis1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9E5D-4A69-BEAA-2ADD3A62AE8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Stulpelis2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Lapas1!$A$2:$A$4</c:f>
              <c:strCache>
                <c:ptCount val="3"/>
                <c:pt idx="0">
                  <c:v>Mokiniai</c:v>
                </c:pt>
                <c:pt idx="1">
                  <c:v>Tėvai</c:v>
                </c:pt>
                <c:pt idx="2">
                  <c:v>Mokytojai</c:v>
                </c:pt>
              </c:strCache>
            </c:strRef>
          </c:cat>
          <c:val>
            <c:numRef>
              <c:f>Lapas1!$D$2:$D$4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9E5D-4A69-BEAA-2ADD3A62AE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4"/>
        <c:overlap val="98"/>
        <c:axId val="467628048"/>
        <c:axId val="467628592"/>
      </c:barChart>
      <c:catAx>
        <c:axId val="46762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lt-LT"/>
          </a:p>
        </c:txPr>
        <c:crossAx val="467628592"/>
        <c:crosses val="autoZero"/>
        <c:auto val="1"/>
        <c:lblAlgn val="ctr"/>
        <c:lblOffset val="100"/>
        <c:noMultiLvlLbl val="0"/>
      </c:catAx>
      <c:valAx>
        <c:axId val="467628592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6762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80814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6208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60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20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614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2456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79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553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02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551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9142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6A095-4939-4AF8-A73F-8FC7168EAA27}" type="datetimeFigureOut">
              <a:rPr lang="lt-LT" smtClean="0"/>
              <a:t>2023-01-24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5B10-34C5-4D74-8C51-82ED3FE00A2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7669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821408"/>
            <a:ext cx="8474016" cy="3161655"/>
          </a:xfrm>
        </p:spPr>
        <p:txBody>
          <a:bodyPr>
            <a:normAutofit fontScale="90000"/>
          </a:bodyPr>
          <a:lstStyle/>
          <a:p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Kelmės </a:t>
            </a:r>
            <a:r>
              <a:rPr lang="lt-LT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„Kražantės“ p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rogimnazijos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kokyb</a:t>
            </a:r>
            <a:r>
              <a:rPr lang="lt-LT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lt-LT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įsivertinimas (</a:t>
            </a:r>
            <a:r>
              <a:rPr lang="lt-LT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r>
              <a:rPr lang="en-US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m.)</a:t>
            </a:r>
            <a:br>
              <a:rPr lang="lt-LT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329795"/>
            <a:ext cx="9144000" cy="2970265"/>
          </a:xfrm>
        </p:spPr>
        <p:txBody>
          <a:bodyPr>
            <a:normAutofit/>
          </a:bodyPr>
          <a:lstStyle/>
          <a:p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13D60B2-31A8-4157-8B1C-0CDBAED37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8719" y="825790"/>
            <a:ext cx="1754719" cy="270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831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 visada arba dažnai gali pasirinkti mokytojo siūlomą užduočių atlikimo būdą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378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363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Mokiniai, kai nesupranta, prašo mokytojų pagalbos mokantis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9313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114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Mokytojai moko įsivertinti ką ir kiek mokiniai išmoko pamokoje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68034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6481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 kartu su mokytoju aptaria savo mokymosi rezultatus - pasiekimus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305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1873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7159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Mokinių pasiekimų fiksavimas/aptarimas kartu su mokiniu/savo vaiku yra naudingas siekiant pažangos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3531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606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726"/>
          </a:xfrm>
        </p:spPr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IŠVADOS: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1278610"/>
            <a:ext cx="10515600" cy="4898353"/>
          </a:xfrm>
        </p:spPr>
        <p:txBody>
          <a:bodyPr>
            <a:normAutofit fontScale="47500" lnSpcReduction="20000"/>
          </a:bodyPr>
          <a:lstStyle/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74 % mokinių ir 53% tėvų  teigia, kad mokiniai visada arba dažnai geba savarankiškai išsikelti mokymosi tikslus. Šiam teiginiui pritaria tik 26  % mokytojų. Anot mokytojų 74 % mokinių tai geba padaryti kartais.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  % mokinių ir 79 % tėvų teigia, kad mokiniai visada arba dažnai geba susirasti reikiamą informaciją pamokoms. Šiam teiginiui pritaria tik 38 % mokytojų. Mokytojai pasisako, jog 62 % mokinių tai geba kartais.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 % mokinių ir 64 % tėvų pasisako, kad dažnai ir visada mokiniai stebi ir apgalvoja savo mokymosi rezultatus – pasiekimus. Mokytojų nuomone tai daro tik 50 % mokinių.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  % mokinių ir 61 % tėvų teigia, kad mokiniai geba savarankiškai numatyti mokymosi žingsnius pasiekimams gerinti. Šiam teiginiui pritaria tik 18 % mokytojų, o 82 % galvoja, jog mokiniai kartais savarankiškai numato žingsnius pasiekimams gerinti. 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73 % mokinių ir 54 % tėvų pasisako, kad mokiniai visada arba dažnai geba planuoti savo laiką. Taip galvoja tik 29 % mokytojų. O 71 % teigia, jog mokiniai kartais geba planuoti savo laiką.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68 % mokinių, 56 % mokytojų  ir 70  % tėvų teigia, jog mokiniai visada arba dažnai gali pasirinkti mokytojo siūlomą užduočių atlikimo būdą.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66 % mokinių, 85 % mokytojų ir 59 % tėvų teigia, jog mokiniai, kai nesupranta, prašo mokytojų pagalbos mokantis.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68 % mokinių, 62 % tėvų ir 92 % mokytojų pasisako, jog mokytojai moko įsivertinti ką ir kiek mokiniai išmoko pamokoje. 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42 % mokinių, 51 % tėvų ir 86 % mokytojų teigia, kad mokiniai kartu su mokytoju aptaria savo mokymosi rezultatus – pasiekimus. 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62 % mokinių pasiekimų fiksavimas įsivertinimų lentelėje padeda mokytis. Šiam teiginiui pritaria 59 % mokytojų.</a:t>
            </a:r>
          </a:p>
          <a:p>
            <a:r>
              <a:rPr lang="lt-LT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91 % tėvų teigia, jog mokymosi rezultatų aptarimas kartu su savo vaiku yra naudingas siekiant pažangos.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73815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208040"/>
              </p:ext>
            </p:extLst>
          </p:nvPr>
        </p:nvGraphicFramePr>
        <p:xfrm>
          <a:off x="2152481" y="930586"/>
          <a:ext cx="8609926" cy="45800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09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54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Stiprioji vertė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(60-100 proc. Visada ir dažnai)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proc. respondentų teigia, kad mokiniai geba susirasti reikiamą informaciją pamokoms.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proc. respondentų teigia, kad mokiniai apgalvoja savo mokymosi rezultatus.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proc. respondentų teigia, kad mokiniai gali pasirinkti mokytojo siūlomų užduočių atlikimo būdą.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proc. respondentų teigia, kad mokiniai geba paprašyti mokytojų pagalbos mokantis.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proc. respondentų teigia, kad mokytojai moko mokinius įsivertinti ką ir kiek mokiniai išmoko pamokoje.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2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proc. respondentų teigia, kad mokinių pasiekimų fiksavimas įsivertinimo lentelėje jiems padeda mokytis. 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242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163017"/>
              </p:ext>
            </p:extLst>
          </p:nvPr>
        </p:nvGraphicFramePr>
        <p:xfrm>
          <a:off x="1772156" y="667227"/>
          <a:ext cx="8391440" cy="52318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0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Silpnoji vertė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(1-59 proc. Visada ir dažnai)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proc. respondentų teigia, kad mokiniai geba išsikelti mokymosi tikslus.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7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proc. respondentų teigia, kad mokiniai geba numatyti mokymosi žingsnius pasiekimams gerinti.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9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proc. respondentų teigia, kad mokiniai geba planuoti savo laiką.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7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lt-LT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proc. respondentų teigia, kad mokiniai kartu su mokytojais aptaria savo mokymosi rezultatus-pasiekimus.</a:t>
                      </a:r>
                      <a:endParaRPr lang="lt-LT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64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PASIŪLYMAI: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Aiškiai formuluoti pamokoje mokymosi uždavinį, orientuotą į rezultatą. 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Teikti pagalbą mokiniams išsikeliant mokymosi tikslą.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Sistemingai priminti mokiniams apie jų išsikeltą mokymosi tikslą.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Tobulinti komunikaciją tarp mokinio ir mokytojo.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Auklėtojai  padeda mokiniams fiksuoti asmeninę pažangą  ir   numatyti žingsnius pasiekimams gerinti.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08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27697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Ugdymas ir mokinių patirtys</a:t>
            </a:r>
            <a:b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Mokymosi patirtys</a:t>
            </a:r>
            <a:b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2.3.1. Mokymasis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38200" y="3332135"/>
            <a:ext cx="10515600" cy="2844827"/>
          </a:xfrm>
        </p:spPr>
        <p:txBody>
          <a:bodyPr/>
          <a:lstStyle/>
          <a:p>
            <a:pPr marL="0" indent="0" algn="ctr">
              <a:buNone/>
            </a:pP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SAVIVALDUMAS 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MOKANTIS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408760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ILIUSTRACIJA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/>
            </a:r>
            <a:br>
              <a:rPr lang="lt-LT" dirty="0"/>
            </a:br>
            <a:r>
              <a:rPr lang="lt-LT" dirty="0"/>
              <a:t> 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 (visada arba dažnai) geba savarankiškai išsikelti mokymosi tikslus ir susirasti reikiamą informaciją pamokoms, stebi ir apgalvoja savo mokymosi rezultatus – pasiekimus ir geba savarankiškai numatyti mokymosi žingsnius pasiekimams gerinti.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 visada arba dažnai geba planuoti savo laiką.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 visada arba dažnai gali pasirinkti mokytojo siūlomą užduočių atlikimo būdą.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mokinių, kai nesupranta, prašo mokytojų pagalbos mokantis.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 suvokia, jog mokytojai moko įsivertinti ką ir kiek išmoko pamokoje, kartu su mokytoju aptaria savo mokymosi rezultatus – pasiekimus. 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60 % mokinių pasiekimų fiksavimas įsivertinimų lentelėje padeda mokytis.</a:t>
            </a:r>
            <a:b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109363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lt-LT" sz="4800" dirty="0"/>
              <a:t>Apklausoje dalyvavo 312 respondentų: </a:t>
            </a:r>
            <a:endParaRPr lang="lt-LT" sz="4800" dirty="0" smtClean="0"/>
          </a:p>
          <a:p>
            <a:pPr marL="0" indent="0" algn="ctr">
              <a:buNone/>
            </a:pPr>
            <a:r>
              <a:rPr lang="lt-LT" sz="4800" dirty="0" smtClean="0"/>
              <a:t>194 </a:t>
            </a:r>
            <a:r>
              <a:rPr lang="lt-LT" sz="4800" dirty="0"/>
              <a:t>mokiniai (4-8 klasės), </a:t>
            </a:r>
            <a:endParaRPr lang="lt-LT" sz="4800" dirty="0" smtClean="0"/>
          </a:p>
          <a:p>
            <a:pPr marL="0" indent="0" algn="ctr">
              <a:buNone/>
            </a:pPr>
            <a:r>
              <a:rPr lang="lt-LT" sz="4800" dirty="0" smtClean="0"/>
              <a:t>34 </a:t>
            </a:r>
            <a:r>
              <a:rPr lang="lt-LT" sz="4800" dirty="0"/>
              <a:t>mokytojai, </a:t>
            </a:r>
            <a:endParaRPr lang="lt-LT" sz="4800" dirty="0" smtClean="0"/>
          </a:p>
          <a:p>
            <a:pPr marL="0" indent="0" algn="ctr">
              <a:buNone/>
            </a:pPr>
            <a:r>
              <a:rPr lang="lt-LT" sz="4800" dirty="0" smtClean="0"/>
              <a:t>84 </a:t>
            </a:r>
            <a:r>
              <a:rPr lang="lt-LT" sz="4800" dirty="0"/>
              <a:t>tėvai (5-7 klasių mokinių</a:t>
            </a:r>
            <a:r>
              <a:rPr lang="lt-LT" sz="4800" dirty="0" smtClean="0"/>
              <a:t>).</a:t>
            </a:r>
            <a:endParaRPr lang="lt-LT" sz="4800" dirty="0"/>
          </a:p>
        </p:txBody>
      </p:sp>
    </p:spTree>
    <p:extLst>
      <p:ext uri="{BB962C8B-B14F-4D97-AF65-F5344CB8AC3E}">
        <p14:creationId xmlns:p14="http://schemas.microsoft.com/office/powerpoint/2010/main" val="225992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 visada arba dažnai geba savarankiškai išsikelti mokymosi tikslus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960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9030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Mokiniai visada arba dažnai geba savarankiškai susirasti reikiamą informaciją pamokoms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3499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778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 visada arba dažnai</a:t>
            </a:r>
            <a:r>
              <a:rPr lang="en-US" dirty="0" smtClean="0"/>
              <a:t> </a:t>
            </a:r>
            <a:r>
              <a:rPr lang="lt-LT" dirty="0" smtClean="0"/>
              <a:t>s</a:t>
            </a:r>
            <a:r>
              <a:rPr lang="en-US" dirty="0" err="1" smtClean="0"/>
              <a:t>tebi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apgalvoja</a:t>
            </a:r>
            <a:r>
              <a:rPr lang="en-US" dirty="0" smtClean="0"/>
              <a:t> </a:t>
            </a:r>
            <a:r>
              <a:rPr lang="en-US" dirty="0" err="1" smtClean="0"/>
              <a:t>savo</a:t>
            </a:r>
            <a:r>
              <a:rPr lang="en-US" dirty="0" smtClean="0"/>
              <a:t> </a:t>
            </a:r>
            <a:r>
              <a:rPr lang="en-US" dirty="0" err="1" smtClean="0"/>
              <a:t>mokymosi</a:t>
            </a:r>
            <a:r>
              <a:rPr lang="en-US" dirty="0" smtClean="0"/>
              <a:t> </a:t>
            </a:r>
            <a:r>
              <a:rPr lang="en-US" dirty="0" err="1" smtClean="0"/>
              <a:t>rezultatus</a:t>
            </a:r>
            <a:r>
              <a:rPr lang="en-US" dirty="0" smtClean="0"/>
              <a:t> - </a:t>
            </a:r>
            <a:r>
              <a:rPr lang="en-US" dirty="0" err="1" smtClean="0"/>
              <a:t>pasiekimus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5595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16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Mokiniai visada arba dažnai geba savarankiškai </a:t>
            </a:r>
            <a:r>
              <a:rPr lang="en-US" dirty="0" err="1" smtClean="0"/>
              <a:t>numatyti</a:t>
            </a:r>
            <a:r>
              <a:rPr lang="en-US" dirty="0" smtClean="0"/>
              <a:t> </a:t>
            </a:r>
            <a:r>
              <a:rPr lang="en-US" dirty="0" err="1" smtClean="0"/>
              <a:t>mokymosi</a:t>
            </a:r>
            <a:r>
              <a:rPr lang="en-US" dirty="0" smtClean="0"/>
              <a:t> </a:t>
            </a:r>
            <a:r>
              <a:rPr lang="lt-LT" dirty="0" smtClean="0"/>
              <a:t>ž</a:t>
            </a:r>
            <a:r>
              <a:rPr lang="en-US" dirty="0" err="1" smtClean="0"/>
              <a:t>ingsnius</a:t>
            </a:r>
            <a:r>
              <a:rPr lang="lt-LT" dirty="0" smtClean="0"/>
              <a:t> pasiekimams gerinti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44055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739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Mokiniai visada arba dažnai geba planuoti savo laiką</a:t>
            </a:r>
            <a:endParaRPr lang="lt-LT" dirty="0"/>
          </a:p>
        </p:txBody>
      </p:sp>
      <p:graphicFrame>
        <p:nvGraphicFramePr>
          <p:cNvPr id="11" name="Turinio vietos rezervavimo ženklas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20117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231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„Office“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„Office“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„Office“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TM02900688[[fn=Briaunota]]</Template>
  <TotalTime>430</TotalTime>
  <Words>668</Words>
  <Application>Microsoft Office PowerPoint</Application>
  <PresentationFormat>Plačiaekranė</PresentationFormat>
  <Paragraphs>58</Paragraphs>
  <Slides>18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   Kelmės „Kražantės“ progimnazijos veiklos kokybės įsivertinimas (2022 m.)    </vt:lpstr>
      <vt:lpstr> 2. Ugdymas ir mokinių patirtys 2.3. Mokymosi patirtys 2.3.1. Mokymasis </vt:lpstr>
      <vt:lpstr>ILIUSTRACIJA</vt:lpstr>
      <vt:lpstr>„PowerPoint“ pateiktis</vt:lpstr>
      <vt:lpstr>Mokiniai visada arba dažnai geba savarankiškai išsikelti mokymosi tikslus</vt:lpstr>
      <vt:lpstr>Mokiniai visada arba dažnai geba savarankiškai susirasti reikiamą informaciją pamokoms</vt:lpstr>
      <vt:lpstr>Mokiniai visada arba dažnai stebi ir apgalvoja savo mokymosi rezultatus - pasiekimus</vt:lpstr>
      <vt:lpstr>Mokiniai visada arba dažnai geba savarankiškai numatyti mokymosi žingsnius pasiekimams gerinti</vt:lpstr>
      <vt:lpstr>Mokiniai visada arba dažnai geba planuoti savo laiką</vt:lpstr>
      <vt:lpstr>Mokiniai visada arba dažnai gali pasirinkti mokytojo siūlomą užduočių atlikimo būdą</vt:lpstr>
      <vt:lpstr>Mokiniai, kai nesupranta, prašo mokytojų pagalbos mokantis</vt:lpstr>
      <vt:lpstr>Mokytojai moko įsivertinti ką ir kiek mokiniai išmoko pamokoje</vt:lpstr>
      <vt:lpstr>Mokiniai kartu su mokytoju aptaria savo mokymosi rezultatus - pasiekimus</vt:lpstr>
      <vt:lpstr>Mokinių pasiekimų fiksavimas/aptarimas kartu su mokiniu/savo vaiku yra naudingas siekiant pažangos</vt:lpstr>
      <vt:lpstr>IŠVADOS:</vt:lpstr>
      <vt:lpstr>„PowerPoint“ pateiktis</vt:lpstr>
      <vt:lpstr>„PowerPoint“ pateiktis</vt:lpstr>
      <vt:lpstr>PASIŪLYMAI: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Milda Bagdonavičienė</dc:creator>
  <cp:lastModifiedBy>Vartotojas</cp:lastModifiedBy>
  <cp:revision>20</cp:revision>
  <dcterms:created xsi:type="dcterms:W3CDTF">2022-12-29T10:46:53Z</dcterms:created>
  <dcterms:modified xsi:type="dcterms:W3CDTF">2023-01-24T05:59:49Z</dcterms:modified>
</cp:coreProperties>
</file>