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>
          <a:xfrm>
            <a:off x="1587500" y="1460500"/>
            <a:ext cx="9613900" cy="10033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en-US" sz="5300" dirty="0" err="1" smtClean="0"/>
              <a:t>Progimnazijos</a:t>
            </a:r>
            <a:r>
              <a:rPr lang="en-US" sz="5300" dirty="0" smtClean="0"/>
              <a:t> </a:t>
            </a:r>
            <a:r>
              <a:rPr lang="en-US" sz="5300" dirty="0" err="1"/>
              <a:t>veiklos</a:t>
            </a:r>
            <a:r>
              <a:rPr lang="en-US" sz="5300" dirty="0"/>
              <a:t> </a:t>
            </a:r>
            <a:r>
              <a:rPr lang="en-US" sz="5300" dirty="0" err="1"/>
              <a:t>kokyb</a:t>
            </a:r>
            <a:r>
              <a:rPr lang="lt-LT" sz="5300" dirty="0"/>
              <a:t>ė</a:t>
            </a:r>
            <a:r>
              <a:rPr lang="en-US" sz="5300" dirty="0"/>
              <a:t>s </a:t>
            </a:r>
            <a:r>
              <a:rPr lang="lt-LT" sz="5300" dirty="0"/>
              <a:t>įsivertinimas (</a:t>
            </a:r>
            <a:r>
              <a:rPr lang="lt-LT" sz="5300" dirty="0" smtClean="0"/>
              <a:t>2019</a:t>
            </a:r>
            <a:r>
              <a:rPr lang="en-US" sz="5300" dirty="0" smtClean="0"/>
              <a:t> </a:t>
            </a:r>
            <a:r>
              <a:rPr lang="lt-LT" sz="5300" dirty="0"/>
              <a:t>m.)</a:t>
            </a:r>
            <a:r>
              <a:rPr lang="lt-LT" sz="4000" dirty="0"/>
              <a:t/>
            </a:r>
            <a:br>
              <a:rPr lang="lt-LT" sz="4000" dirty="0"/>
            </a:br>
            <a:r>
              <a:rPr lang="lt-LT" sz="4000" dirty="0" smtClean="0"/>
              <a:t/>
            </a:r>
            <a:br>
              <a:rPr lang="lt-LT" sz="4000" dirty="0" smtClean="0"/>
            </a:br>
            <a:r>
              <a:rPr lang="lt-LT" sz="4000" dirty="0" smtClean="0"/>
              <a:t>Vertinimo </a:t>
            </a:r>
            <a:r>
              <a:rPr lang="lt-LT" sz="4000" dirty="0"/>
              <a:t>sritis:  </a:t>
            </a:r>
            <a:r>
              <a:rPr lang="lt-LT" sz="3600" dirty="0" smtClean="0"/>
              <a:t>Ugdymas(</a:t>
            </a:r>
            <a:r>
              <a:rPr lang="lt-LT" sz="3600" dirty="0" err="1" smtClean="0"/>
              <a:t>is</a:t>
            </a:r>
            <a:r>
              <a:rPr lang="lt-LT" sz="3600" dirty="0" smtClean="0"/>
              <a:t>) ir mokinių patirtys</a:t>
            </a:r>
            <a:r>
              <a:rPr lang="lt-LT" sz="3600" dirty="0"/>
              <a:t/>
            </a:r>
            <a:br>
              <a:rPr lang="lt-LT" sz="3600" dirty="0"/>
            </a:br>
            <a:r>
              <a:rPr lang="en-US" sz="4000" dirty="0" err="1"/>
              <a:t>Veiklos</a:t>
            </a:r>
            <a:r>
              <a:rPr lang="en-US" sz="4000" dirty="0"/>
              <a:t> </a:t>
            </a:r>
            <a:r>
              <a:rPr lang="lt-LT" sz="4000" dirty="0"/>
              <a:t>rodiklis:  </a:t>
            </a:r>
            <a:r>
              <a:rPr lang="en-US" sz="3600" b="1" dirty="0" smtClean="0"/>
              <a:t>2</a:t>
            </a:r>
            <a:r>
              <a:rPr lang="lt-LT" sz="3600" b="1" dirty="0"/>
              <a:t>.</a:t>
            </a:r>
            <a:r>
              <a:rPr lang="en-US" sz="3600" b="1" dirty="0" smtClean="0"/>
              <a:t>2.</a:t>
            </a:r>
            <a:r>
              <a:rPr lang="lt-LT" sz="3600" b="1" dirty="0" smtClean="0"/>
              <a:t>1.</a:t>
            </a:r>
            <a:r>
              <a:rPr lang="en-US" sz="3600" b="1" dirty="0" err="1" smtClean="0"/>
              <a:t>Moky</a:t>
            </a:r>
            <a:r>
              <a:rPr lang="lt-LT" sz="3600" b="1" dirty="0" smtClean="0"/>
              <a:t>mosi lūkesčiai ir mokinių skatinimas</a:t>
            </a:r>
            <a:r>
              <a:rPr lang="en-US" sz="3600" b="1" dirty="0" smtClean="0"/>
              <a:t> </a:t>
            </a:r>
            <a:r>
              <a:rPr lang="lt-LT" sz="3600" b="1" smtClean="0"/>
              <a:t/>
            </a:r>
            <a:br>
              <a:rPr lang="lt-LT" sz="3600" b="1" smtClean="0"/>
            </a:br>
            <a:r>
              <a:rPr lang="lt-LT" sz="4000" b="1" dirty="0"/>
              <a:t/>
            </a:r>
            <a:br>
              <a:rPr lang="lt-LT" sz="4000" b="1" dirty="0"/>
            </a:br>
            <a:r>
              <a:rPr lang="lt-LT" sz="4000" b="1" dirty="0"/>
              <a:t/>
            </a:r>
            <a:br>
              <a:rPr lang="lt-LT" sz="4000" b="1" dirty="0"/>
            </a:br>
            <a:endParaRPr lang="lt-L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82800" y="965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dirty="0"/>
              <a:t>Kelmės  </a:t>
            </a:r>
            <a:r>
              <a:rPr lang="en-US" sz="3600" dirty="0"/>
              <a:t>„</a:t>
            </a:r>
            <a:r>
              <a:rPr lang="lt-LT" sz="3600" dirty="0"/>
              <a:t>Kražantės” progimnazija</a:t>
            </a:r>
          </a:p>
        </p:txBody>
      </p:sp>
    </p:spTree>
    <p:extLst>
      <p:ext uri="{BB962C8B-B14F-4D97-AF65-F5344CB8AC3E}">
        <p14:creationId xmlns="" xmlns:p14="http://schemas.microsoft.com/office/powerpoint/2010/main" val="268795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55749" y="88900"/>
            <a:ext cx="9601200" cy="635000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Detalusis rodiklio aprašymas</a:t>
            </a: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3610217"/>
              </p:ext>
            </p:extLst>
          </p:nvPr>
        </p:nvGraphicFramePr>
        <p:xfrm>
          <a:off x="797170" y="635000"/>
          <a:ext cx="10734431" cy="5523015"/>
        </p:xfrm>
        <a:graphic>
          <a:graphicData uri="http://schemas.openxmlformats.org/drawingml/2006/table">
            <a:tbl>
              <a:tblPr firstRow="1" firstCol="1" bandRow="1"/>
              <a:tblGrid>
                <a:gridCol w="8076673"/>
                <a:gridCol w="2657758"/>
              </a:tblGrid>
              <a:tr h="298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Kelmės </a:t>
                      </a:r>
                      <a:r>
                        <a:rPr lang="lt-LT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,,Kražantės“ </a:t>
                      </a:r>
                      <a:r>
                        <a:rPr lang="lt-LT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progimnazija  </a:t>
                      </a:r>
                      <a:endParaRPr lang="lt-LT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Įrodymai</a:t>
                      </a:r>
                      <a:r>
                        <a:rPr lang="lt-LT" sz="1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šaltiniai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proc. </a:t>
                      </a: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mokytojų  tiki ir pasitiki mokinio galiomis bei skatina mokinius siekti daugiau.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Mokiniai viena iš aukščiausių verčių pripažįsta teiginį, kad mokytojai tiki kiekvieno mokinio galia padaryti pažangą mokantis jo dalyko.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proc. mokytojų bendradarbiauja su mokiniais planuodami pamokas, ugdymo planus, numato siektinus rezultatus pagal mokinio galias ir gebėjimus.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proc. 5-8 klasių mokinių yra įsitraukę į mokymosi uždavinių, orientuotų į rezultatą ir individualius lūkesčius, formulavimą pamokai.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proc. mokytojų skiria didelį dėmesį mokinių pastangoms bei pažangai.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proc. mokytojų mokymosi sėkmę kaip mokymosi tikslą sieja su mokinių lūkesčiais, gyvenimiška patirtimi, interesais; tai įgyvendina per integruoto mokymosi dienas, projektines veiklas  bei tradicinėse pamokose.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proc. 5–8  kl. mokinių sulaukia pagalbos ir palaikymo iš </a:t>
                      </a:r>
                      <a:r>
                        <a:rPr lang="lt-LT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mokytojų, </a:t>
                      </a: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moka džiaugtis vienas kito sėkme.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proc. mokinių pamokose yra skatinami žodžiu, komentarais raštu po atliktais darbais ir e. dienyne.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dienyno nuorodos „Pagyrimai ir pastabos“ įrašai.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Komentarai po mokinių darbais</a:t>
                      </a:r>
                      <a:r>
                        <a:rPr lang="lt-LT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IQES mokinių anketa.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dienynas, mokinių sąsiuviniai.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473" marR="33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772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71600" y="445477"/>
            <a:ext cx="9601200" cy="726831"/>
          </a:xfrm>
        </p:spPr>
        <p:txBody>
          <a:bodyPr>
            <a:normAutofit fontScale="90000"/>
          </a:bodyPr>
          <a:lstStyle/>
          <a:p>
            <a: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Esamos veiklos būklė</a:t>
            </a:r>
            <a:br>
              <a:rPr lang="lt-LT" altLang="lt-LT" b="1" dirty="0">
                <a:solidFill>
                  <a:srgbClr val="7F7F7F"/>
                </a:solidFill>
                <a:latin typeface="Verdana" panose="020B060403050404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7937341"/>
              </p:ext>
            </p:extLst>
          </p:nvPr>
        </p:nvGraphicFramePr>
        <p:xfrm>
          <a:off x="1079500" y="1080341"/>
          <a:ext cx="10617200" cy="6258306"/>
        </p:xfrm>
        <a:graphic>
          <a:graphicData uri="http://schemas.openxmlformats.org/drawingml/2006/table">
            <a:tbl>
              <a:tblPr/>
              <a:tblGrid>
                <a:gridCol w="7588469"/>
                <a:gridCol w="3028731"/>
              </a:tblGrid>
              <a:tr h="644733">
                <a:tc gridSpan="2">
                  <a:txBody>
                    <a:bodyPr/>
                    <a:lstStyle>
                      <a:lvl1pPr marL="469900" indent="-469900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lt-LT" alt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Rezultatyvumas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lt-LT" alt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Verdana" panose="020B0604030504040204" pitchFamily="34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520885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mokytojų  tiki ir pasitiki mokinio galiomis bei skatina mokinius siekti daugiau.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Mokiniai viena iš aukščiausių verčių pripažįsta teiginį, kad mokytojai tiki kiekvieno mokinio galia padaryti pažangą mokantis jo dalyko(79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%).</a:t>
                      </a:r>
                      <a:endParaRPr kumimoji="0" lang="lt-LT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mokytojų bendradarbiauja su mokiniais planuodami pamokas, ugdymo planus, numato siektinus rezultatus pagal mokinio galias ir gebėjimus.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5-8 klasių mokinių yra įsitraukę į mokymosi uždavinių, orientuotų į rezultatą ir individualius lūkesčius, formulavimą pamokai.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mokytojų skiria didelį dėmesį mokinių pastangoms bei pažangai.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mokytojų mokymosi sėkmę kaip mokymosi tikslą sieja su mokinių lūkesčiais, gyvenimiška patirtimi, interesais; tai įgyvendina per integruoto mokymosi dienas, projektines veiklas  bei tradicinėse pamokose.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5–8 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mokinių sulaukia pagalbos ir palaikymo iš mokytojų, moka džiaugtis vienas kito sėkme.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mokinių pamokose yra skatinami žodžiu, 68 </a:t>
                      </a:r>
                      <a:r>
                        <a:rPr kumimoji="0" lang="lt-LT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</a:t>
                      </a: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komentarais raštu po atliktais darbais ir e. dienyne.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lt-L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dienyno nuorodos „Pagyrimai ir pastabos“ įrašai.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Komentarai po mokinių darbais.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IQES  mokytojų, tėvų,</a:t>
                      </a:r>
                      <a:r>
                        <a:rPr lang="lt-LT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mokinių anketa.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dienynas, mokinių sąsiuviniai.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lt-LT" altLang="lt-L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lt-L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783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b="1" dirty="0" smtClean="0"/>
              <a:t>Mokytojų, mokinių, tėvų apklaus</a:t>
            </a:r>
            <a:r>
              <a:rPr lang="en-US" b="1" dirty="0" smtClean="0"/>
              <a:t>a</a:t>
            </a:r>
          </a:p>
        </p:txBody>
      </p:sp>
      <p:sp>
        <p:nvSpPr>
          <p:cNvPr id="5" name="Teksto vietos rezervavimo ženklas 2"/>
          <p:cNvSpPr txBox="1">
            <a:spLocks/>
          </p:cNvSpPr>
          <p:nvPr/>
        </p:nvSpPr>
        <p:spPr>
          <a:xfrm>
            <a:off x="1778000" y="1633538"/>
            <a:ext cx="3657600" cy="658812"/>
          </a:xfrm>
          <a:prstGeom prst="roundRect">
            <a:avLst>
              <a:gd name="adj" fmla="val 16667"/>
            </a:avLst>
          </a:prstGeom>
          <a:solidFill>
            <a:srgbClr val="92D050"/>
          </a:solidFill>
        </p:spPr>
        <p:txBody>
          <a:bodyPr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altLang="lt-LT" sz="3200" dirty="0" smtClean="0"/>
              <a:t>Aukščiausios vertės</a:t>
            </a:r>
            <a:endParaRPr lang="en-US" altLang="lt-LT" sz="3200" dirty="0" smtClean="0"/>
          </a:p>
        </p:txBody>
      </p:sp>
      <p:sp>
        <p:nvSpPr>
          <p:cNvPr id="7" name="Teksto vietos rezervavimo ženklas 4"/>
          <p:cNvSpPr txBox="1">
            <a:spLocks/>
          </p:cNvSpPr>
          <p:nvPr/>
        </p:nvSpPr>
        <p:spPr bwMode="auto">
          <a:xfrm>
            <a:off x="7226300" y="1633538"/>
            <a:ext cx="3657600" cy="658812"/>
          </a:xfrm>
          <a:prstGeom prst="roundRect">
            <a:avLst>
              <a:gd name="adj" fmla="val 16667"/>
            </a:avLst>
          </a:prstGeom>
          <a:solidFill>
            <a:srgbClr val="B32C16">
              <a:lumMod val="60000"/>
              <a:lumOff val="40000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defRPr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lt-L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 panose="02040602050305030304" pitchFamily="18" charset="0"/>
              </a:rPr>
              <a:t>Žemiausios vertės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8001000" y="2453013"/>
            <a:ext cx="2590800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lt-L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okiniai </a:t>
            </a:r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pamokose yra skatinami žodžiu, komentarais raštu po atliktais darbais ir e. dienyne.</a:t>
            </a:r>
          </a:p>
        </p:txBody>
      </p:sp>
      <p:sp>
        <p:nvSpPr>
          <p:cNvPr id="11" name="Stačiakampis 10"/>
          <p:cNvSpPr/>
          <p:nvPr/>
        </p:nvSpPr>
        <p:spPr>
          <a:xfrm>
            <a:off x="1993900" y="2480326"/>
            <a:ext cx="271780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lt-L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Mokiniai </a:t>
            </a:r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sulaukia pagalbos ir palaikymo iš mokytojų, moka džiaugtis </a:t>
            </a:r>
            <a:r>
              <a:rPr lang="lt-LT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savo sėkme moksle.</a:t>
            </a:r>
            <a:endParaRPr lang="lt-L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287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Privalumai</a:t>
            </a:r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1790700" y="1428750"/>
            <a:ext cx="10160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t-LT" sz="2400" dirty="0" smtClean="0"/>
              <a:t> 94 proc. mokytojų, 97 proc. tėvų mano, kad mokiniai moka džiaugtis savo sėkme moksle.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84 proc. mokinių, 87 proc. tėvų, 97 proc. mokytojų teigia, kad suteikiama pagalba mokiniams, paaiškinama, kai mokiniai nesupranta.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83 proc. mokinių, 84 proc. mokytojų, 90 proc. tėvų mano, kad mokiniai yra skatinami dalyvauti pamokos kūrime, gali užduoti klausimus, teikti pasiūlymus, išsakyti savo nuomonę.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80 proc. mokinių, 86 proc. mokytojų, 88 proc. tėvų mano, kad mokytojai tiki mokinių gebėjimais padaryti asmeninę mokymosi pažangą.</a:t>
            </a:r>
          </a:p>
          <a:p>
            <a:pPr marL="342900" indent="-342900">
              <a:buAutoNum type="arabicPeriod"/>
            </a:pPr>
            <a:r>
              <a:rPr lang="lt-LT" sz="2400" dirty="0"/>
              <a:t>79 proc. mokinių, 89 proc. tėvų, 97proc. m</a:t>
            </a:r>
            <a:r>
              <a:rPr lang="lt-LT" sz="2400" dirty="0" smtClean="0"/>
              <a:t>okytojų mano, kad </a:t>
            </a:r>
            <a:r>
              <a:rPr lang="lt-LT" sz="2400" dirty="0"/>
              <a:t>tiki ir pasitiki mokinio galimybėmis ir skatina mokinius siekti </a:t>
            </a:r>
            <a:r>
              <a:rPr lang="lt-LT" sz="2400" dirty="0" smtClean="0"/>
              <a:t>daugiau.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30624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1"/>
          <p:cNvSpPr txBox="1">
            <a:spLocks/>
          </p:cNvSpPr>
          <p:nvPr/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 smtClean="0"/>
              <a:t>Trūkumai</a:t>
            </a:r>
            <a:endParaRPr lang="lt-LT" dirty="0"/>
          </a:p>
        </p:txBody>
      </p:sp>
      <p:sp>
        <p:nvSpPr>
          <p:cNvPr id="2" name="TextBox 1"/>
          <p:cNvSpPr txBox="1"/>
          <p:nvPr/>
        </p:nvSpPr>
        <p:spPr>
          <a:xfrm>
            <a:off x="1511300" y="1765300"/>
            <a:ext cx="886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t-LT" sz="2400" dirty="0" smtClean="0"/>
              <a:t>68 proc. mokinių, 70 proc. tėvų, 76 proc. mokytojų teigia, kad rašomi komentarai po atliktais darbais ir elektroniniame dienyne.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69 proc. mokinių, 84 proc. tėvų, 97 proc. mokytojų teigia, kad  mokiniai pamokose nuolat skatinami žodžiu.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75 proc. mokinių, 81 proc. tėvų, 89 proc. mokytojų mano, kad skiria didelį dėmesį mokinių pastangoms bei  pažangai stebėti.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78 proc. tėvų, 79 proc. mokinių, 89 proc. mokytojų teigia, kad mokiniams skiriamos užduotys, skatinančios tiriamąjį bei į problemų sprendimą orientuotą mokymąsi. </a:t>
            </a:r>
          </a:p>
          <a:p>
            <a:pPr marL="342900" indent="-342900">
              <a:buAutoNum type="arabicPeriod"/>
            </a:pPr>
            <a:r>
              <a:rPr lang="lt-LT" sz="2400" dirty="0" smtClean="0"/>
              <a:t>69 proc</a:t>
            </a:r>
            <a:r>
              <a:rPr lang="lt-LT" sz="2400" dirty="0"/>
              <a:t>.</a:t>
            </a:r>
            <a:r>
              <a:rPr lang="lt-LT" sz="2400" dirty="0" smtClean="0"/>
              <a:t> mokinių džiaugiasi savo sėkme moksle.</a:t>
            </a:r>
          </a:p>
          <a:p>
            <a:pPr marL="342900" indent="-342900">
              <a:buAutoNum type="arabicPeriod"/>
            </a:pPr>
            <a:endParaRPr lang="lt-LT" dirty="0" smtClean="0"/>
          </a:p>
          <a:p>
            <a:r>
              <a:rPr lang="lt-LT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69106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854200" y="774701"/>
            <a:ext cx="9906000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Vertinimo lygis: </a:t>
            </a:r>
            <a:endParaRPr lang="lt-LT" sz="4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veiklos </a:t>
            </a:r>
            <a:r>
              <a:rPr lang="lt-L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rodiklis </a:t>
            </a:r>
            <a:r>
              <a:rPr lang="lt-LT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2.2.1. Mokymosi lūkesčiai ir mokinių skatinimas</a:t>
            </a:r>
            <a:r>
              <a:rPr lang="lt-L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atitinka </a:t>
            </a:r>
            <a:r>
              <a:rPr lang="lt-LT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lt-LT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vertinimo </a:t>
            </a:r>
            <a:r>
              <a:rPr lang="lt-LT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lygį.</a:t>
            </a:r>
            <a:endParaRPr lang="lt-L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92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3118309" y="818634"/>
            <a:ext cx="71178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6000" b="1" dirty="0" smtClean="0"/>
              <a:t>Rekomendacijos</a:t>
            </a:r>
            <a:endParaRPr lang="lt-LT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311400" y="2374900"/>
            <a:ext cx="8407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lt-LT" sz="3200" dirty="0" smtClean="0"/>
              <a:t>Aukštesnių </a:t>
            </a:r>
            <a:r>
              <a:rPr lang="lt-LT" sz="3200" dirty="0"/>
              <a:t>mokinių </a:t>
            </a:r>
            <a:r>
              <a:rPr lang="lt-LT" sz="3200" dirty="0" smtClean="0"/>
              <a:t>siekių </a:t>
            </a:r>
            <a:r>
              <a:rPr lang="lt-LT" sz="3200" dirty="0"/>
              <a:t>ir </a:t>
            </a:r>
            <a:r>
              <a:rPr lang="lt-LT" sz="3200" dirty="0" smtClean="0"/>
              <a:t>savigarbos formavimas.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t-LT" sz="3200" dirty="0" smtClean="0"/>
              <a:t>Mokinių skatinimo ir vertinimo </a:t>
            </a:r>
            <a:r>
              <a:rPr lang="lt-LT" sz="3200" smtClean="0"/>
              <a:t>sistemos veiksmingumas.</a:t>
            </a:r>
            <a:endParaRPr lang="lt-LT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t-L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t-L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9771589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TM10001105[[fn=Apkarpymas]]</Template>
  <TotalTime>300</TotalTime>
  <Words>734</Words>
  <Application>Microsoft Office PowerPoint</Application>
  <PresentationFormat>Pasirinktinai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Crop</vt:lpstr>
      <vt:lpstr> Progimnazijos veiklos kokybės įsivertinimas (2019 m.)  Vertinimo sritis:  Ugdymas(is) ir mokinių patirtys Veiklos rodiklis:  2.2.1.Mokymosi lūkesčiai ir mokinių skatinimas    </vt:lpstr>
      <vt:lpstr>Detalusis rodiklio aprašymas</vt:lpstr>
      <vt:lpstr>Esamos veiklos būklė </vt:lpstr>
      <vt:lpstr>Mokytojų, mokinių, tėvų apklausa</vt:lpstr>
      <vt:lpstr>Privalumai</vt:lpstr>
      <vt:lpstr>Skaidrė 6</vt:lpstr>
      <vt:lpstr>Skaidrė 7</vt:lpstr>
      <vt:lpstr>Skaidrė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Progimnazijos veiklos kokybės įsivertinimas (2019 m.)  Vertinimo sritis:  Ugdymas(is) ir mokinių patirtys Veiklos rodiklis:  2.2.1.Mokymosi lūkesčiai ir mokinių skatinimas</dc:title>
  <dc:creator>Hilda Laima Markulė</dc:creator>
  <cp:lastModifiedBy>Vartotojas1</cp:lastModifiedBy>
  <cp:revision>21</cp:revision>
  <dcterms:created xsi:type="dcterms:W3CDTF">2019-06-07T11:13:10Z</dcterms:created>
  <dcterms:modified xsi:type="dcterms:W3CDTF">2019-09-20T08:25:46Z</dcterms:modified>
</cp:coreProperties>
</file>